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70" r:id="rId11"/>
    <p:sldId id="265" r:id="rId12"/>
    <p:sldId id="268" r:id="rId13"/>
    <p:sldId id="266" r:id="rId14"/>
    <p:sldId id="272" r:id="rId15"/>
    <p:sldId id="267" r:id="rId16"/>
    <p:sldId id="271" r:id="rId17"/>
    <p:sldId id="27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8ABEF-70D5-4F86-BDFD-CD82E0DC2EA4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731FA-A561-41A7-8F86-2E9A702E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1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8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66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4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73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39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7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68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75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1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6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34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6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9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7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31FA-A561-41A7-8F86-2E9A702EAC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1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0468-1F55-4C6F-BAF9-4E4EAF03694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4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3AF3A-9200-49CF-8FDF-A476B7571B2C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0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0D4A-200A-49FB-AEDD-D5FA84EE46C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872037"/>
          </a:xfrm>
        </p:spPr>
        <p:txBody>
          <a:bodyPr/>
          <a:lstStyle>
            <a:lvl1pPr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914400" indent="0">
              <a:buFont typeface="Courier New" panose="02070309020205020404" pitchFamily="49" charset="0"/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821F-B736-468A-94AD-0E0E5213B97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5FF9A-519D-4DCB-A160-378C83AF08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1EE-C547-4F5B-9B20-6D18B80A3B60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4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2D47-6174-4D99-867E-97D2F9A457A1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653-3558-4F47-AFEE-3A886207949B}" type="datetime1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2975-8587-4E86-924B-075ECB2955F9}" type="datetime1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C20A-B3D6-4E6D-A453-1E6ACA8B325C}" type="datetime1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3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A61D3-3C68-4D79-A154-855ABA1BF8E1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6508-DDE2-4FD2-8931-994BDD6DFF43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306D-FA28-4CDD-AC20-CD1829FE97F1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86996-6BC6-45B1-9CCA-EC8113DCB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1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Occultation Observation with the IOTA Video Recorder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Joan Dunham, Steve Conard, Steve Preston, Russ </a:t>
            </a:r>
            <a:r>
              <a:rPr lang="en-US" dirty="0"/>
              <a:t>McCormick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7A5B-689A-4E07-ACC6-CD03B3FC9AF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2975-8587-4E86-924B-075ECB2955F9}" type="datetime1">
              <a:rPr lang="en-US" smtClean="0"/>
              <a:t>7/26/2016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40025" y="1875934"/>
            <a:ext cx="387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Labeled picture TBS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53440"/>
            <a:ext cx="7315200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Lowest Cost System – Steve Conard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29088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Ebay</a:t>
            </a:r>
            <a:r>
              <a:rPr lang="en-US" dirty="0"/>
              <a:t> purchases:</a:t>
            </a:r>
          </a:p>
          <a:p>
            <a:pPr lvl="1"/>
            <a:r>
              <a:rPr lang="en-US" dirty="0" smtClean="0"/>
              <a:t>HP </a:t>
            </a:r>
            <a:r>
              <a:rPr lang="en-US" dirty="0"/>
              <a:t>Stream 7 for $70 </a:t>
            </a:r>
            <a:r>
              <a:rPr lang="en-US" dirty="0" smtClean="0"/>
              <a:t>shipped, effectively a new tablet</a:t>
            </a:r>
          </a:p>
          <a:p>
            <a:pPr lvl="2"/>
            <a:r>
              <a:rPr lang="en-US" i="1" dirty="0" smtClean="0"/>
              <a:t>List prices for current HP Windows 10 tablets start at $330. Dell’s start at $400.</a:t>
            </a:r>
            <a:endParaRPr lang="en-US" i="1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tar </a:t>
            </a:r>
            <a:r>
              <a:rPr lang="en-US" dirty="0"/>
              <a:t>Tech SVID2USB2 adapters from between $14 and $26 shipped </a:t>
            </a:r>
          </a:p>
          <a:p>
            <a:r>
              <a:rPr lang="en-US" dirty="0"/>
              <a:t>Amazon purchases</a:t>
            </a:r>
          </a:p>
          <a:p>
            <a:pPr lvl="1"/>
            <a:r>
              <a:rPr lang="en-US" dirty="0"/>
              <a:t>microSD card for $15, and the cables for about $10 (both from Amazon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Total Cost - </a:t>
            </a:r>
            <a:r>
              <a:rPr lang="en-US" dirty="0"/>
              <a:t> </a:t>
            </a:r>
            <a:r>
              <a:rPr lang="en-US" dirty="0" smtClean="0"/>
              <a:t>Approximately $115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7157-70B4-4E25-A644-594C2C8017DA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21789" y="4703975"/>
            <a:ext cx="9558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Note: If you already have an IOTA VTI and appropriate camera, own a laptop or PC to use for video capture, a computer-based system can be yours with the purchase of a $20 used SVID2USB2 cable from </a:t>
            </a:r>
            <a:r>
              <a:rPr lang="en-US" sz="2400" i="1" dirty="0" err="1" smtClean="0"/>
              <a:t>Ebay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451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and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Windows 7, 8, 8.1, and 10</a:t>
            </a:r>
          </a:p>
          <a:p>
            <a:pPr lvl="2"/>
            <a:r>
              <a:rPr lang="en-US" i="1" dirty="0" smtClean="0"/>
              <a:t>Macintosh and Linux systems not supported – there may be options for them from other software but they are outside the scope of this discussion	</a:t>
            </a:r>
            <a:r>
              <a:rPr lang="en-US" i="1" dirty="0"/>
              <a:t>	</a:t>
            </a:r>
            <a:endParaRPr lang="en-US" i="1" dirty="0" smtClean="0"/>
          </a:p>
          <a:p>
            <a:r>
              <a:rPr lang="en-US" dirty="0" smtClean="0"/>
              <a:t>IOTA </a:t>
            </a:r>
            <a:r>
              <a:rPr lang="en-US" dirty="0" err="1" smtClean="0"/>
              <a:t>VideoCapture</a:t>
            </a:r>
            <a:endParaRPr lang="en-US" dirty="0" smtClean="0"/>
          </a:p>
          <a:p>
            <a:pPr lvl="1"/>
            <a:r>
              <a:rPr lang="en-US" dirty="0" smtClean="0"/>
              <a:t>Purpose built for occultation recording with a standard security camera</a:t>
            </a:r>
          </a:p>
          <a:p>
            <a:pPr lvl="1"/>
            <a:r>
              <a:rPr lang="en-US" dirty="0" smtClean="0"/>
              <a:t>No camera control from the software</a:t>
            </a:r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err="1" smtClean="0"/>
              <a:t>VirtualDub</a:t>
            </a:r>
            <a:endParaRPr lang="en-US" dirty="0" smtClean="0"/>
          </a:p>
          <a:p>
            <a:pPr lvl="1"/>
            <a:r>
              <a:rPr lang="en-US" dirty="0" smtClean="0"/>
              <a:t>General purpose video recorder</a:t>
            </a:r>
          </a:p>
          <a:p>
            <a:pPr lvl="1"/>
            <a:r>
              <a:rPr lang="en-US" dirty="0" smtClean="0"/>
              <a:t>No longer supported</a:t>
            </a:r>
          </a:p>
          <a:p>
            <a:pPr lvl="1"/>
            <a:r>
              <a:rPr lang="en-US" dirty="0" smtClean="0"/>
              <a:t>Free</a:t>
            </a:r>
            <a:endParaRPr lang="en-US" dirty="0"/>
          </a:p>
          <a:p>
            <a:pPr lvl="1"/>
            <a:r>
              <a:rPr lang="en-US" dirty="0" smtClean="0"/>
              <a:t>Runs on Win 7, some Win 8 and Win 10 computers</a:t>
            </a:r>
          </a:p>
          <a:p>
            <a:pPr lvl="2"/>
            <a:r>
              <a:rPr lang="en-US" i="1" dirty="0" smtClean="0"/>
              <a:t>Will execute on 2 of the 4 Win 10 computers Joan tested: the Kangaroo and a Sony laptop, but not on the iView or an Acer </a:t>
            </a:r>
            <a:r>
              <a:rPr lang="en-US" i="1" dirty="0" smtClean="0"/>
              <a:t>desktop</a:t>
            </a:r>
          </a:p>
          <a:p>
            <a:r>
              <a:rPr lang="en-US" dirty="0" err="1" smtClean="0"/>
              <a:t>Lagarith</a:t>
            </a:r>
            <a:r>
              <a:rPr lang="en-US" dirty="0" smtClean="0"/>
              <a:t> codec</a:t>
            </a:r>
          </a:p>
          <a:p>
            <a:pPr lvl="1"/>
            <a:r>
              <a:rPr lang="en-US" dirty="0" smtClean="0"/>
              <a:t>Option for video compression, only necessary if there are severe storage space limitations </a:t>
            </a:r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general purpose video recording software </a:t>
            </a:r>
          </a:p>
          <a:p>
            <a:pPr lvl="2"/>
            <a:r>
              <a:rPr lang="en-US" i="1" dirty="0" smtClean="0"/>
              <a:t>Any software that records incoming video </a:t>
            </a:r>
            <a:r>
              <a:rPr lang="en-US" i="1" dirty="0" smtClean="0"/>
              <a:t>will </a:t>
            </a:r>
            <a:r>
              <a:rPr lang="en-US" i="1" dirty="0" smtClean="0"/>
              <a:t>record </a:t>
            </a:r>
            <a:r>
              <a:rPr lang="en-US" i="1" dirty="0" err="1" smtClean="0"/>
              <a:t>occultations</a:t>
            </a:r>
            <a:r>
              <a:rPr lang="en-US" i="1" dirty="0" smtClean="0"/>
              <a:t> but may be too big </a:t>
            </a:r>
            <a:r>
              <a:rPr lang="en-US" i="1" dirty="0" smtClean="0"/>
              <a:t>and </a:t>
            </a:r>
            <a:r>
              <a:rPr lang="en-US" i="1" dirty="0" smtClean="0"/>
              <a:t>resource </a:t>
            </a:r>
            <a:r>
              <a:rPr lang="en-US" i="1" dirty="0" smtClean="0"/>
              <a:t>intensive for use with tablets and mini computers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821F-B736-468A-94AD-0E0E5213B97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Minimize external communications during an observation to reduce the chances of dropped frames during capture</a:t>
            </a:r>
          </a:p>
          <a:p>
            <a:pPr lvl="1"/>
            <a:r>
              <a:rPr lang="en-US" dirty="0" smtClean="0"/>
              <a:t>Use airplane mode</a:t>
            </a:r>
          </a:p>
          <a:p>
            <a:pPr lvl="1"/>
            <a:r>
              <a:rPr lang="en-US" dirty="0" smtClean="0"/>
              <a:t>Minimize requests to update as much as possible</a:t>
            </a:r>
          </a:p>
          <a:p>
            <a:pPr lvl="1"/>
            <a:r>
              <a:rPr lang="en-US" dirty="0" smtClean="0"/>
              <a:t>Do for any Windows system used to capture video, from desktops to tablets!</a:t>
            </a:r>
          </a:p>
          <a:p>
            <a:r>
              <a:rPr lang="en-US" dirty="0" smtClean="0"/>
              <a:t>Set the computer/tablet/mini computer to </a:t>
            </a:r>
            <a:r>
              <a:rPr lang="en-US" smtClean="0"/>
              <a:t>never sleep</a:t>
            </a:r>
          </a:p>
          <a:p>
            <a:r>
              <a:rPr lang="en-US" dirty="0" smtClean="0"/>
              <a:t>Limit </a:t>
            </a:r>
            <a:r>
              <a:rPr lang="en-US" dirty="0" smtClean="0"/>
              <a:t>use of USB ports to incoming video capture </a:t>
            </a:r>
          </a:p>
          <a:p>
            <a:pPr lvl="1"/>
            <a:r>
              <a:rPr lang="en-US" dirty="0" smtClean="0"/>
              <a:t>Capture incoming video to the computer’s disk, not an external disk or card</a:t>
            </a:r>
          </a:p>
          <a:p>
            <a:r>
              <a:rPr lang="en-US" dirty="0" smtClean="0"/>
              <a:t>Manage disk storage to avoid disappointment</a:t>
            </a:r>
          </a:p>
          <a:p>
            <a:pPr lvl="1"/>
            <a:r>
              <a:rPr lang="en-US" dirty="0" smtClean="0"/>
              <a:t>Always check available storage before an event</a:t>
            </a:r>
          </a:p>
          <a:p>
            <a:r>
              <a:rPr lang="en-US" sz="2600" dirty="0" smtClean="0"/>
              <a:t>Do the data reduction on a computer with a full-sized screen with good resolution</a:t>
            </a:r>
          </a:p>
          <a:p>
            <a:r>
              <a:rPr lang="en-US" sz="2600" dirty="0" smtClean="0"/>
              <a:t>Learn how to do backups, create restore points, and how to roll back with a restore point and to restore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2C7C-EF22-41C3-921B-794FB3C40D36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Video recordings can exceed the 4GB limit of USB memory sticks, a USB SSD or external HDD is needed to transfer files</a:t>
            </a:r>
          </a:p>
          <a:p>
            <a:pPr lvl="1"/>
            <a:r>
              <a:rPr lang="en-US" dirty="0"/>
              <a:t>Thumb drives use Fat32 file format</a:t>
            </a:r>
          </a:p>
          <a:p>
            <a:pPr lvl="1"/>
            <a:r>
              <a:rPr lang="en-US" dirty="0"/>
              <a:t>Reformatting to </a:t>
            </a:r>
            <a:r>
              <a:rPr lang="en-US" dirty="0" err="1"/>
              <a:t>exFat</a:t>
            </a:r>
            <a:r>
              <a:rPr lang="en-US" dirty="0"/>
              <a:t> or NTFS is possible but </a:t>
            </a:r>
            <a:r>
              <a:rPr lang="en-US" dirty="0" smtClean="0"/>
              <a:t>that </a:t>
            </a:r>
            <a:r>
              <a:rPr lang="en-US" dirty="0"/>
              <a:t>limits the uses of thumb drives</a:t>
            </a:r>
          </a:p>
          <a:p>
            <a:r>
              <a:rPr lang="en-US" dirty="0"/>
              <a:t>Using video compression is a choice, not a requirement</a:t>
            </a:r>
          </a:p>
          <a:p>
            <a:pPr lvl="2"/>
            <a:r>
              <a:rPr lang="en-US" i="1" dirty="0"/>
              <a:t>None of the tests Joan did used </a:t>
            </a:r>
            <a:r>
              <a:rPr lang="en-US" i="1" dirty="0" err="1"/>
              <a:t>Lagarith</a:t>
            </a:r>
            <a:r>
              <a:rPr lang="en-US" i="1" dirty="0"/>
              <a:t>. The </a:t>
            </a:r>
            <a:r>
              <a:rPr lang="en-US" i="1" dirty="0" err="1"/>
              <a:t>Dunhams</a:t>
            </a:r>
            <a:r>
              <a:rPr lang="en-US" i="1" dirty="0"/>
              <a:t> have it, it does work fine, but they do not want to compress the recordings unless absolutely </a:t>
            </a:r>
            <a:r>
              <a:rPr lang="en-US" i="1" dirty="0" smtClean="0"/>
              <a:t>necessary</a:t>
            </a:r>
          </a:p>
          <a:p>
            <a:r>
              <a:rPr lang="en-US" dirty="0"/>
              <a:t>Make background display dark to avoid screen glare while trying to point the telescope</a:t>
            </a:r>
          </a:p>
          <a:p>
            <a:r>
              <a:rPr lang="en-US" dirty="0"/>
              <a:t>For mini computers and tablets </a:t>
            </a:r>
          </a:p>
          <a:p>
            <a:pPr lvl="1"/>
            <a:r>
              <a:rPr lang="en-US" dirty="0"/>
              <a:t>Enlarge the icons and fonts</a:t>
            </a:r>
          </a:p>
          <a:p>
            <a:pPr lvl="1"/>
            <a:r>
              <a:rPr lang="en-US" dirty="0"/>
              <a:t>Remove unneeded apps and anything that clutters the </a:t>
            </a:r>
            <a:r>
              <a:rPr lang="en-US" dirty="0" smtClean="0"/>
              <a:t>screens</a:t>
            </a:r>
          </a:p>
          <a:p>
            <a:pPr lvl="1"/>
            <a:r>
              <a:rPr lang="en-US" dirty="0" smtClean="0"/>
              <a:t>Use a stylus if your device has a touch screen</a:t>
            </a:r>
          </a:p>
          <a:p>
            <a:pPr lvl="1"/>
            <a:r>
              <a:rPr lang="en-US" dirty="0" smtClean="0"/>
              <a:t>Transfer data with a memory card or USB drive</a:t>
            </a:r>
          </a:p>
          <a:p>
            <a:pPr lvl="2"/>
            <a:r>
              <a:rPr lang="en-US" i="1" dirty="0" err="1" smtClean="0"/>
              <a:t>WiFi</a:t>
            </a:r>
            <a:r>
              <a:rPr lang="en-US" i="1" dirty="0" smtClean="0"/>
              <a:t> transfer from tablets and mini-computers is very slow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821F-B736-468A-94AD-0E0E5213B97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Everything is black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wires, the little computers, tiny dongles, power packs, the HDMI monitor</a:t>
            </a:r>
          </a:p>
          <a:p>
            <a:pPr lvl="1"/>
            <a:r>
              <a:rPr lang="en-US" dirty="0" smtClean="0"/>
              <a:t>A surprising number of manufacturers identify ports and buttons with black type on a black background. Sometimes its raised type, but it’s still black.</a:t>
            </a:r>
          </a:p>
          <a:p>
            <a:pPr lvl="1"/>
            <a:r>
              <a:rPr lang="en-US" dirty="0" smtClean="0"/>
              <a:t>Even worse are manufacturers that do not identify ports and buttons. </a:t>
            </a:r>
          </a:p>
          <a:p>
            <a:pPr lvl="1"/>
            <a:r>
              <a:rPr lang="en-US" dirty="0" smtClean="0"/>
              <a:t>There can be a lot of wires, and most of them are black too.</a:t>
            </a:r>
          </a:p>
          <a:p>
            <a:r>
              <a:rPr lang="en-US" dirty="0" smtClean="0"/>
              <a:t>Portable HDMI monitors use a lot of power. They can be operated on AA batteries, but not for long periods. </a:t>
            </a:r>
          </a:p>
          <a:p>
            <a:r>
              <a:rPr lang="en-US" dirty="0" smtClean="0"/>
              <a:t>Windows 10 is not designed to be a system supporting unattended science data collection. </a:t>
            </a:r>
          </a:p>
          <a:p>
            <a:pPr lvl="1"/>
            <a:r>
              <a:rPr lang="en-US" dirty="0" smtClean="0"/>
              <a:t>All user accounts must have an email and a Microsoft account, consider establishing a separate account for computers that are potentially accessible to others</a:t>
            </a:r>
          </a:p>
          <a:p>
            <a:pPr lvl="2"/>
            <a:r>
              <a:rPr lang="en-US" i="1" dirty="0" smtClean="0"/>
              <a:t>Try not to scream too loudly while learning to work within Win10 limitations. That might disturb the neighbors.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78F-F9CB-420C-9127-788756648241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199" y="1304927"/>
            <a:ext cx="10681355" cy="3380196"/>
          </a:xfrm>
        </p:spPr>
        <p:txBody>
          <a:bodyPr>
            <a:normAutofit/>
          </a:bodyPr>
          <a:lstStyle/>
          <a:p>
            <a:r>
              <a:rPr lang="en-US" dirty="0" smtClean="0"/>
              <a:t>IOTA </a:t>
            </a:r>
            <a:r>
              <a:rPr lang="en-US" dirty="0" err="1" smtClean="0"/>
              <a:t>VideoCapture</a:t>
            </a:r>
            <a:r>
              <a:rPr lang="en-US" dirty="0" smtClean="0"/>
              <a:t> works well </a:t>
            </a:r>
          </a:p>
          <a:p>
            <a:r>
              <a:rPr lang="en-US" dirty="0"/>
              <a:t>P</a:t>
            </a:r>
            <a:r>
              <a:rPr lang="en-US" dirty="0" smtClean="0"/>
              <a:t>ortable </a:t>
            </a:r>
            <a:r>
              <a:rPr lang="en-US" dirty="0" smtClean="0"/>
              <a:t>small computers and tablets </a:t>
            </a:r>
            <a:r>
              <a:rPr lang="en-US" dirty="0" smtClean="0"/>
              <a:t>using IOTA </a:t>
            </a:r>
            <a:r>
              <a:rPr lang="en-US" dirty="0" err="1" smtClean="0"/>
              <a:t>VideoCapture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a </a:t>
            </a:r>
            <a:r>
              <a:rPr lang="en-US" dirty="0" smtClean="0"/>
              <a:t>very good</a:t>
            </a:r>
            <a:r>
              <a:rPr lang="en-US" dirty="0" smtClean="0"/>
              <a:t> </a:t>
            </a:r>
            <a:r>
              <a:rPr lang="en-US" dirty="0" smtClean="0"/>
              <a:t>replacement for </a:t>
            </a:r>
            <a:r>
              <a:rPr lang="en-US" dirty="0" smtClean="0"/>
              <a:t>Canon </a:t>
            </a:r>
            <a:r>
              <a:rPr lang="en-US" dirty="0" smtClean="0"/>
              <a:t>camcorders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0468-1F55-4C6F-BAF9-4E4EAF03694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16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06803" y="5151404"/>
            <a:ext cx="7563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Thanks, Russ for a great piece of software!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98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Dunham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Win8 </a:t>
            </a:r>
            <a:r>
              <a:rPr lang="en-US" dirty="0" smtClean="0"/>
              <a:t>tablets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Win10 </a:t>
            </a:r>
            <a:r>
              <a:rPr lang="en-US" dirty="0" smtClean="0"/>
              <a:t>mini-computers</a:t>
            </a:r>
          </a:p>
          <a:p>
            <a:pPr lvl="1"/>
            <a:r>
              <a:rPr lang="en-US" dirty="0" smtClean="0"/>
              <a:t>Win8 </a:t>
            </a:r>
            <a:r>
              <a:rPr lang="en-US" dirty="0" smtClean="0"/>
              <a:t>laptop upgraded to </a:t>
            </a:r>
            <a:r>
              <a:rPr lang="en-US" dirty="0" smtClean="0"/>
              <a:t>Win10</a:t>
            </a:r>
            <a:endParaRPr lang="en-US" dirty="0" smtClean="0"/>
          </a:p>
          <a:p>
            <a:pPr lvl="1"/>
            <a:r>
              <a:rPr lang="en-US" dirty="0" smtClean="0"/>
              <a:t>Win10 </a:t>
            </a:r>
            <a:r>
              <a:rPr lang="en-US" dirty="0" smtClean="0"/>
              <a:t>desktop</a:t>
            </a:r>
          </a:p>
          <a:p>
            <a:r>
              <a:rPr lang="en-US" dirty="0" smtClean="0"/>
              <a:t>2 types of cameras – low light level surveillance NTFC 29.97 FPS cameras and computer-controlled color cameras </a:t>
            </a:r>
          </a:p>
          <a:p>
            <a:r>
              <a:rPr lang="en-US" dirty="0" smtClean="0"/>
              <a:t>2 video digitizers</a:t>
            </a:r>
          </a:p>
          <a:p>
            <a:r>
              <a:rPr lang="en-US" dirty="0" smtClean="0"/>
              <a:t>5 programs: IOTA </a:t>
            </a:r>
            <a:r>
              <a:rPr lang="en-US" dirty="0" err="1" smtClean="0"/>
              <a:t>VideoCapture</a:t>
            </a:r>
            <a:r>
              <a:rPr lang="en-US" dirty="0" smtClean="0"/>
              <a:t>, </a:t>
            </a:r>
            <a:r>
              <a:rPr lang="en-US" dirty="0" err="1" smtClean="0"/>
              <a:t>VirtualDub</a:t>
            </a:r>
            <a:r>
              <a:rPr lang="en-US" dirty="0" smtClean="0"/>
              <a:t>, </a:t>
            </a:r>
            <a:r>
              <a:rPr lang="en-US" dirty="0" err="1" smtClean="0"/>
              <a:t>SharpCap</a:t>
            </a:r>
            <a:r>
              <a:rPr lang="en-US" dirty="0" smtClean="0"/>
              <a:t>, </a:t>
            </a:r>
            <a:r>
              <a:rPr lang="en-US" dirty="0" err="1" smtClean="0"/>
              <a:t>FireCapture</a:t>
            </a:r>
            <a:r>
              <a:rPr lang="en-US" dirty="0" smtClean="0"/>
              <a:t>, </a:t>
            </a:r>
            <a:r>
              <a:rPr lang="en-US" dirty="0" err="1" smtClean="0"/>
              <a:t>EZPlanetary</a:t>
            </a:r>
            <a:endParaRPr lang="en-US" dirty="0" smtClean="0"/>
          </a:p>
          <a:p>
            <a:r>
              <a:rPr lang="en-US" dirty="0" smtClean="0"/>
              <a:t>What is reported is what was they considered the most promising for replacing Canon camcorders for </a:t>
            </a:r>
            <a:r>
              <a:rPr lang="en-US" dirty="0" smtClean="0"/>
              <a:t>recording </a:t>
            </a:r>
            <a:r>
              <a:rPr lang="en-US" dirty="0" err="1" smtClean="0"/>
              <a:t>occultations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821F-B736-468A-94AD-0E0E5213B97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</a:t>
            </a:r>
          </a:p>
          <a:p>
            <a:pPr lvl="1"/>
            <a:r>
              <a:rPr lang="en-US" dirty="0" smtClean="0"/>
              <a:t>Mighty Mini, PC 164C-EX2, IOTA VTI</a:t>
            </a:r>
          </a:p>
          <a:p>
            <a:pPr lvl="1"/>
            <a:r>
              <a:rPr lang="en-US" dirty="0" smtClean="0"/>
              <a:t>StarTech video capture cable</a:t>
            </a:r>
          </a:p>
          <a:p>
            <a:pPr lvl="1"/>
            <a:r>
              <a:rPr lang="en-US" dirty="0" smtClean="0"/>
              <a:t>Kangaroo mini computer (“Occ1” system)</a:t>
            </a:r>
          </a:p>
          <a:p>
            <a:pPr lvl="1"/>
            <a:r>
              <a:rPr lang="en-US" dirty="0" smtClean="0"/>
              <a:t>External HDMI monitor, keyboard, mouse</a:t>
            </a:r>
          </a:p>
          <a:p>
            <a:r>
              <a:rPr lang="en-US" dirty="0" smtClean="0"/>
              <a:t>OS – Windows 10 Home</a:t>
            </a:r>
          </a:p>
          <a:p>
            <a:r>
              <a:rPr lang="en-US" dirty="0" smtClean="0"/>
              <a:t>Software – IOTA </a:t>
            </a:r>
            <a:r>
              <a:rPr lang="en-US" dirty="0" err="1" smtClean="0"/>
              <a:t>VideoCapture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CDAF-8F41-4EBC-BE2C-AF84D91104D2}" type="datetime1">
              <a:rPr lang="en-US" smtClean="0"/>
              <a:t>7/26/2016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IOTA Video Recorder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IOTA </a:t>
            </a:r>
            <a:r>
              <a:rPr lang="en-US" dirty="0" err="1" smtClean="0"/>
              <a:t>VideoCapture</a:t>
            </a:r>
            <a:r>
              <a:rPr lang="en-US" dirty="0" smtClean="0"/>
              <a:t> 1.0 is now available</a:t>
            </a:r>
          </a:p>
          <a:p>
            <a:r>
              <a:rPr lang="en-US" dirty="0" smtClean="0"/>
              <a:t>Purpose of this presentation</a:t>
            </a:r>
          </a:p>
          <a:p>
            <a:pPr lvl="1"/>
            <a:r>
              <a:rPr lang="en-US" dirty="0" smtClean="0"/>
              <a:t>Show equipment we have used </a:t>
            </a:r>
          </a:p>
          <a:p>
            <a:pPr lvl="1"/>
            <a:r>
              <a:rPr lang="en-US" dirty="0" smtClean="0"/>
              <a:t>Describe what we have learned</a:t>
            </a:r>
            <a:endParaRPr lang="en-US" dirty="0"/>
          </a:p>
          <a:p>
            <a:pPr lvl="1"/>
            <a:r>
              <a:rPr lang="en-US" dirty="0" smtClean="0"/>
              <a:t>Inspire others </a:t>
            </a:r>
            <a:r>
              <a:rPr lang="en-US" dirty="0" smtClean="0"/>
              <a:t>to </a:t>
            </a:r>
            <a:r>
              <a:rPr lang="en-US" dirty="0" smtClean="0"/>
              <a:t>use IOTA </a:t>
            </a:r>
            <a:r>
              <a:rPr lang="en-US" dirty="0" err="1" smtClean="0"/>
              <a:t>VideoCapture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26CB-3AAA-4D6C-AE77-6F2BB8E0CDB3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Computer-Based Recording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Windows desktop or laptop computer + video capture device</a:t>
            </a:r>
          </a:p>
          <a:p>
            <a:pPr lvl="1"/>
            <a:r>
              <a:rPr lang="en-US" dirty="0" smtClean="0"/>
              <a:t>Advantages: Most already have access to a computer, screens easy to read, can capture and reduce videos on the same computer</a:t>
            </a:r>
          </a:p>
          <a:p>
            <a:pPr lvl="1"/>
            <a:r>
              <a:rPr lang="en-US" dirty="0" smtClean="0"/>
              <a:t>Disadvantages: Desktops need a power outlet, reluctance to leaving laptops unattended in remote locations</a:t>
            </a:r>
          </a:p>
          <a:p>
            <a:pPr lvl="2"/>
            <a:r>
              <a:rPr lang="en-US" i="1" dirty="0" smtClean="0"/>
              <a:t>A good way to begin </a:t>
            </a:r>
          </a:p>
          <a:p>
            <a:r>
              <a:rPr lang="en-US" dirty="0" smtClean="0"/>
              <a:t>7” or 8” Windows tablet + USB video capture cable</a:t>
            </a:r>
          </a:p>
          <a:p>
            <a:pPr lvl="1"/>
            <a:r>
              <a:rPr lang="en-US" dirty="0" smtClean="0"/>
              <a:t>Advantages: Self contained, very portable</a:t>
            </a:r>
          </a:p>
          <a:p>
            <a:pPr lvl="1"/>
            <a:r>
              <a:rPr lang="en-US" dirty="0" smtClean="0"/>
              <a:t>Disadvantages: Screens on older (used &amp; cheaper) models can be h</a:t>
            </a:r>
            <a:r>
              <a:rPr lang="en-US" dirty="0"/>
              <a:t>ard to </a:t>
            </a:r>
            <a:r>
              <a:rPr lang="en-US" dirty="0" smtClean="0"/>
              <a:t>read, high costs for new models</a:t>
            </a:r>
          </a:p>
          <a:p>
            <a:r>
              <a:rPr lang="en-US" dirty="0" smtClean="0"/>
              <a:t>Mini </a:t>
            </a:r>
            <a:r>
              <a:rPr lang="en-US" dirty="0"/>
              <a:t>or stick computer with associated support (keyboard, HDMI monitor) + USB video capture cable</a:t>
            </a:r>
          </a:p>
          <a:p>
            <a:pPr lvl="1"/>
            <a:r>
              <a:rPr lang="en-US" dirty="0"/>
              <a:t>Advantages: Very portable, very discreet in operation as monitor can be removed</a:t>
            </a:r>
          </a:p>
          <a:p>
            <a:pPr lvl="1"/>
            <a:r>
              <a:rPr lang="en-US" dirty="0"/>
              <a:t>Disadvantages: Single purpose, portable screens can be hard to read</a:t>
            </a:r>
          </a:p>
          <a:p>
            <a:pPr lvl="2"/>
            <a:r>
              <a:rPr lang="en-US" i="1" dirty="0"/>
              <a:t>Requires some expertise with computers and accessories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03AC-E5BD-4DF3-9A34-21D27EC5AA66}" type="datetime1">
              <a:rPr lang="en-US" smtClean="0"/>
              <a:t>7/26/2016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Occultation by (107) Camilla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7/21/2016 from Greenbelt, MD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12-inch Newtonian</a:t>
            </a:r>
          </a:p>
          <a:p>
            <a:pPr lvl="1"/>
            <a:r>
              <a:rPr lang="en-US" dirty="0" smtClean="0"/>
              <a:t>PC 164C-EX2 video camera</a:t>
            </a:r>
          </a:p>
          <a:p>
            <a:pPr lvl="1"/>
            <a:r>
              <a:rPr lang="en-US" dirty="0" smtClean="0"/>
              <a:t>iView Windows 10 stick computer system (“Occ2” system)</a:t>
            </a:r>
          </a:p>
          <a:p>
            <a:r>
              <a:rPr lang="en-US" dirty="0" smtClean="0"/>
              <a:t>Software - IOTA Video Recorder, Beta 2 </a:t>
            </a:r>
            <a:endParaRPr lang="en-US" i="1" dirty="0" smtClean="0"/>
          </a:p>
          <a:p>
            <a:r>
              <a:rPr lang="en-US" dirty="0" smtClean="0"/>
              <a:t>Disappearance recorded, reappearance missed by operator error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2996-4678-4AB0-8040-63B64D066BD8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Camilla Observation Recording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D34D-5660-4E43-9E80-A59499BF213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033" y="1592169"/>
            <a:ext cx="5857188" cy="47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Purchased for Recording </a:t>
            </a:r>
            <a:r>
              <a:rPr lang="en-US" dirty="0" err="1" smtClean="0"/>
              <a:t>Occultations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System 1 –“Occ1”</a:t>
            </a:r>
          </a:p>
          <a:p>
            <a:pPr lvl="1"/>
            <a:r>
              <a:rPr lang="en-US" dirty="0"/>
              <a:t>StarTech SVID2USB2 S-Video and Composite Video Capture Cable with Audio TV Tuners and Video Capture – </a:t>
            </a:r>
            <a:r>
              <a:rPr lang="en-US" dirty="0" smtClean="0"/>
              <a:t>Sold by Amazon, </a:t>
            </a:r>
            <a:r>
              <a:rPr lang="en-US" dirty="0"/>
              <a:t>$</a:t>
            </a:r>
            <a:r>
              <a:rPr lang="en-US" dirty="0" smtClean="0"/>
              <a:t>53.37</a:t>
            </a:r>
          </a:p>
          <a:p>
            <a:pPr lvl="2"/>
            <a:r>
              <a:rPr lang="en-US" i="1" dirty="0" smtClean="0"/>
              <a:t>recent price </a:t>
            </a:r>
            <a:r>
              <a:rPr lang="en-US" i="1" dirty="0"/>
              <a:t>$</a:t>
            </a:r>
            <a:r>
              <a:rPr lang="en-US" i="1" dirty="0" smtClean="0"/>
              <a:t>70.56</a:t>
            </a:r>
            <a:endParaRPr lang="en-US" i="1" dirty="0"/>
          </a:p>
          <a:p>
            <a:pPr lvl="1"/>
            <a:r>
              <a:rPr lang="en-US" dirty="0" smtClean="0"/>
              <a:t>Kangaroo </a:t>
            </a:r>
            <a:r>
              <a:rPr lang="en-US" dirty="0"/>
              <a:t>Mobile Desktop Computer KJ2B#001-NA Intel Atom X5-Z8500 (1.44GHz) 2GB LPDDR3 32 GB </a:t>
            </a:r>
            <a:r>
              <a:rPr lang="en-US" dirty="0" err="1"/>
              <a:t>eMMC</a:t>
            </a:r>
            <a:r>
              <a:rPr lang="en-US" dirty="0"/>
              <a:t> Windows 10 Home, sold by Newegg $99.99 </a:t>
            </a:r>
            <a:endParaRPr lang="en-US" dirty="0" smtClean="0"/>
          </a:p>
          <a:p>
            <a:pPr lvl="2"/>
            <a:r>
              <a:rPr lang="en-US" i="1" dirty="0" smtClean="0"/>
              <a:t>The Kangaroo </a:t>
            </a:r>
            <a:r>
              <a:rPr lang="en-US" i="1" dirty="0"/>
              <a:t>mini computer needs </a:t>
            </a:r>
            <a:r>
              <a:rPr lang="en-US" i="1" dirty="0" smtClean="0"/>
              <a:t>an </a:t>
            </a:r>
            <a:r>
              <a:rPr lang="en-US" i="1" dirty="0"/>
              <a:t>HDMI monitor, a keyboard, and a mouse. It has an internal battery, but needs additional support to run for a long period. It has </a:t>
            </a:r>
            <a:r>
              <a:rPr lang="en-US" i="1" dirty="0" smtClean="0"/>
              <a:t>2 standard </a:t>
            </a:r>
            <a:r>
              <a:rPr lang="en-US" i="1" dirty="0"/>
              <a:t>USB ports, </a:t>
            </a:r>
            <a:r>
              <a:rPr lang="en-US" i="1" dirty="0" smtClean="0"/>
              <a:t>a USB2 and a USB3</a:t>
            </a:r>
            <a:endParaRPr lang="en-US" dirty="0"/>
          </a:p>
          <a:p>
            <a:pPr lvl="1"/>
            <a:r>
              <a:rPr lang="en-US" dirty="0" err="1"/>
              <a:t>Atomos</a:t>
            </a:r>
            <a:r>
              <a:rPr lang="en-US" dirty="0"/>
              <a:t> ATAOMCAB010 Full HDMI to HDMI Coiled Cable (11.8” to 17.7”), sold by </a:t>
            </a:r>
            <a:r>
              <a:rPr lang="en-US" dirty="0" smtClean="0"/>
              <a:t>B&amp;H, </a:t>
            </a:r>
            <a:r>
              <a:rPr lang="en-US" dirty="0"/>
              <a:t>$22.95</a:t>
            </a:r>
          </a:p>
          <a:p>
            <a:pPr lvl="1"/>
            <a:r>
              <a:rPr lang="en-US" dirty="0"/>
              <a:t>ASUS ASZP10050PBK Zen Power 10050 </a:t>
            </a:r>
            <a:r>
              <a:rPr lang="en-US" dirty="0" err="1"/>
              <a:t>mAh</a:t>
            </a:r>
            <a:r>
              <a:rPr lang="en-US" dirty="0"/>
              <a:t> Portable Battery Pack, sold by </a:t>
            </a:r>
            <a:r>
              <a:rPr lang="en-US" dirty="0" smtClean="0"/>
              <a:t>B&amp;H, </a:t>
            </a:r>
            <a:r>
              <a:rPr lang="en-US" dirty="0"/>
              <a:t>$19.99 </a:t>
            </a:r>
          </a:p>
          <a:p>
            <a:pPr lvl="1"/>
            <a:r>
              <a:rPr lang="en-US" dirty="0"/>
              <a:t>Logitech MK220 2.4G Wireless Optical 1000dpi </a:t>
            </a:r>
            <a:r>
              <a:rPr lang="en-US" dirty="0" err="1" smtClean="0"/>
              <a:t>Mouse+Keyboard</a:t>
            </a:r>
            <a:r>
              <a:rPr lang="en-US" dirty="0" smtClean="0"/>
              <a:t>, sold </a:t>
            </a:r>
            <a:r>
              <a:rPr lang="en-US" dirty="0"/>
              <a:t>by </a:t>
            </a:r>
            <a:r>
              <a:rPr lang="en-US" dirty="0" smtClean="0"/>
              <a:t>Newegg, $33.99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6FC9-88F9-4A65-988D-EC49CBF970FC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Purchased for Recording </a:t>
            </a:r>
            <a:r>
              <a:rPr lang="en-US" dirty="0" err="1" smtClean="0"/>
              <a:t>Occultations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2 – “Occ2”</a:t>
            </a:r>
          </a:p>
          <a:p>
            <a:pPr lvl="1"/>
            <a:r>
              <a:rPr lang="en-US" dirty="0"/>
              <a:t>StarTech SVID2USB2 S-Video and Composite Video Capture Cable with Audio TV Tuners and Video </a:t>
            </a:r>
            <a:r>
              <a:rPr lang="en-US" dirty="0" smtClean="0"/>
              <a:t>Capture, sold by Amazon,  </a:t>
            </a:r>
            <a:r>
              <a:rPr lang="en-US" dirty="0"/>
              <a:t>$</a:t>
            </a:r>
            <a:r>
              <a:rPr lang="en-US" dirty="0" smtClean="0"/>
              <a:t>53.37</a:t>
            </a:r>
          </a:p>
          <a:p>
            <a:pPr lvl="2"/>
            <a:r>
              <a:rPr lang="en-US" i="1" dirty="0"/>
              <a:t>R</a:t>
            </a:r>
            <a:r>
              <a:rPr lang="en-US" i="1" dirty="0" smtClean="0"/>
              <a:t>ecent price</a:t>
            </a:r>
            <a:r>
              <a:rPr lang="en-US" dirty="0" smtClean="0"/>
              <a:t> </a:t>
            </a:r>
            <a:r>
              <a:rPr lang="en-US" i="1" dirty="0"/>
              <a:t>$70.56</a:t>
            </a:r>
          </a:p>
          <a:p>
            <a:pPr lvl="1"/>
            <a:r>
              <a:rPr lang="en-US" dirty="0"/>
              <a:t>iView Cyber PC Computer Stick Intel Atom Z3735F (1.33 GHz) 2GB DDR3 32 GB HDD Windows 10 Home, sold by Newegg, $99.99 </a:t>
            </a:r>
            <a:endParaRPr lang="en-US" dirty="0" smtClean="0"/>
          </a:p>
          <a:p>
            <a:pPr lvl="2"/>
            <a:r>
              <a:rPr lang="en-US" i="1" dirty="0" smtClean="0"/>
              <a:t>The </a:t>
            </a:r>
            <a:r>
              <a:rPr lang="en-US" i="1" dirty="0"/>
              <a:t>iView has no internal battery and also needs </a:t>
            </a:r>
            <a:r>
              <a:rPr lang="en-US" i="1" dirty="0" smtClean="0"/>
              <a:t>an </a:t>
            </a:r>
            <a:r>
              <a:rPr lang="en-US" i="1" dirty="0"/>
              <a:t>HDMI monitor. It has its own wireless keyboard with a pointer. It has 2 micro USB ports, one dedicated to the wireless dongle for the keyboard.  </a:t>
            </a:r>
            <a:endParaRPr lang="en-US" i="1" dirty="0" smtClean="0"/>
          </a:p>
          <a:p>
            <a:pPr lvl="1"/>
            <a:r>
              <a:rPr lang="en-US" dirty="0"/>
              <a:t>Adaptor for standard USB to micro USB </a:t>
            </a:r>
            <a:r>
              <a:rPr lang="en-US" dirty="0" smtClean="0"/>
              <a:t>from store </a:t>
            </a:r>
            <a:r>
              <a:rPr lang="en-US" dirty="0"/>
              <a:t>in Australia, &lt;$10 </a:t>
            </a:r>
          </a:p>
          <a:p>
            <a:pPr lvl="1"/>
            <a:r>
              <a:rPr lang="en-US" dirty="0"/>
              <a:t>ASUS ASZP10050PBK Zen Power 10050 </a:t>
            </a:r>
            <a:r>
              <a:rPr lang="en-US" dirty="0" err="1"/>
              <a:t>mAh</a:t>
            </a:r>
            <a:r>
              <a:rPr lang="en-US" dirty="0"/>
              <a:t> Portable Battery Pack, sold by </a:t>
            </a:r>
            <a:r>
              <a:rPr lang="en-US" dirty="0" smtClean="0"/>
              <a:t>B&amp;H, </a:t>
            </a:r>
            <a:r>
              <a:rPr lang="en-US" dirty="0"/>
              <a:t>$19.99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F873-558D-436A-BC9D-AED6D93D6795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Purchased for Recording Occultations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both systems</a:t>
            </a:r>
          </a:p>
          <a:p>
            <a:pPr lvl="1"/>
            <a:r>
              <a:rPr lang="en-US" dirty="0" err="1" smtClean="0"/>
              <a:t>Bestview</a:t>
            </a:r>
            <a:r>
              <a:rPr lang="en-US" dirty="0" smtClean="0"/>
              <a:t> 7” Digital Field LCD 800x480 High-definition Monitor HDMI Input, sold by Newegg, $99.99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Bestview</a:t>
            </a:r>
            <a:r>
              <a:rPr lang="en-US" dirty="0" smtClean="0"/>
              <a:t> battery holder takes a Sony L-Series battery. It can also use the same AA battery packs we use for the IOTA VTI and PC 164 cameras. </a:t>
            </a:r>
          </a:p>
          <a:p>
            <a:pPr lvl="1"/>
            <a:r>
              <a:rPr lang="en-US" dirty="0" smtClean="0"/>
              <a:t>Gibson Holders 2PL Display Stand with Clear Base, Medium, White, 12-Pack, sold by Amazon, $1.34 for one stand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Sony L-Series compatible battery, sold by B&amp;H, $24.95</a:t>
            </a:r>
          </a:p>
          <a:p>
            <a:pPr lvl="1"/>
            <a:r>
              <a:rPr lang="en-US" dirty="0" err="1" smtClean="0"/>
              <a:t>ikan</a:t>
            </a:r>
            <a:r>
              <a:rPr lang="en-US" dirty="0" smtClean="0"/>
              <a:t> Sony L-Series compatible battery charger, sold by B&amp;H, $19.95</a:t>
            </a:r>
          </a:p>
          <a:p>
            <a:r>
              <a:rPr lang="en-US" dirty="0" smtClean="0"/>
              <a:t>Total cost for 2 systems: $560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405F-9D1E-4433-A3E9-6A9DDC5B214C}" type="datetime1">
              <a:rPr lang="en-US" smtClean="0"/>
              <a:pPr/>
              <a:t>7/26/2016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FF9A-519D-4DCB-A160-378C83AF08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2975-8587-4E86-924B-075ECB2955F9}" type="datetime1">
              <a:rPr lang="en-US" smtClean="0"/>
              <a:t>7/26/2016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6996-6BC6-45B1-9CCA-EC8113DCBF77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4037" y="2573518"/>
            <a:ext cx="509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Labeled picture TBS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52272"/>
            <a:ext cx="7315200" cy="555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1432</Words>
  <Application>Microsoft Office PowerPoint</Application>
  <PresentationFormat>Widescreen</PresentationFormat>
  <Paragraphs>198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Occultation Observation with the IOTA Video Recorder</vt:lpstr>
      <vt:lpstr>IOTA Video Recorder</vt:lpstr>
      <vt:lpstr>Computer-Based Recording Systems</vt:lpstr>
      <vt:lpstr>Occultation by (107) Camilla</vt:lpstr>
      <vt:lpstr>Camilla Observation Recording Setup</vt:lpstr>
      <vt:lpstr>Purchased for Recording Occultations</vt:lpstr>
      <vt:lpstr>Purchased for Recording Occultations </vt:lpstr>
      <vt:lpstr>Purchased for Recording Occultations</vt:lpstr>
      <vt:lpstr>Occ1</vt:lpstr>
      <vt:lpstr>Occ2</vt:lpstr>
      <vt:lpstr>Lowest Cost System – Steve Conard</vt:lpstr>
      <vt:lpstr>Software and OS</vt:lpstr>
      <vt:lpstr>Lessons Learned</vt:lpstr>
      <vt:lpstr>More Lessons</vt:lpstr>
      <vt:lpstr>Even More Lessons</vt:lpstr>
      <vt:lpstr>Conclusions</vt:lpstr>
      <vt:lpstr>Dunham Testing</vt:lpstr>
      <vt:lpstr>Demonstration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Occultation Observation with the IOTA Video Recorder</dc:title>
  <dc:creator>Microsoft account</dc:creator>
  <cp:lastModifiedBy>Microsoft account</cp:lastModifiedBy>
  <cp:revision>52</cp:revision>
  <dcterms:created xsi:type="dcterms:W3CDTF">2016-07-25T02:53:12Z</dcterms:created>
  <dcterms:modified xsi:type="dcterms:W3CDTF">2016-07-26T18:23:42Z</dcterms:modified>
</cp:coreProperties>
</file>